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9" r:id="rId4"/>
    <p:sldId id="258" r:id="rId5"/>
    <p:sldId id="260" r:id="rId6"/>
    <p:sldId id="265" r:id="rId7"/>
    <p:sldId id="261" r:id="rId8"/>
    <p:sldId id="263" r:id="rId9"/>
    <p:sldId id="262" r:id="rId10"/>
    <p:sldId id="264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4D8F4-0D10-474D-8750-0EE9A1E7F17A}" type="datetimeFigureOut">
              <a:rPr lang="de-DE" smtClean="0"/>
              <a:t>01.09.2009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3428E6-7F25-4350-BE7D-F9A5C0030240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E3873A-A447-4840-9FC3-E4161F355B42}" type="slidenum">
              <a:rPr lang="en-US" smtClean="0"/>
              <a:pPr/>
              <a:t>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422A3A-B2C2-4360-A96A-855DF3CD79F9}" type="slidenum">
              <a:rPr lang="en-US" smtClean="0"/>
              <a:pPr/>
              <a:t>9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Windows Server-Core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3546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Installation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Verwaltung</a:t>
            </a:r>
            <a:endParaRPr lang="de-DE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Hinzufügen von Server</a:t>
            </a:r>
            <a:endParaRPr lang="de-DE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413" y="1611313"/>
            <a:ext cx="7286625" cy="3367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00100" y="2373313"/>
            <a:ext cx="685804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r>
              <a:rPr lang="de-DE" sz="2400" dirty="0" smtClean="0">
                <a:solidFill>
                  <a:schemeClr val="bg1"/>
                </a:solidFill>
                <a:latin typeface="Lucida Sans Typewriter" pitchFamily="49" charset="0"/>
              </a:rPr>
              <a:t>&gt;</a:t>
            </a:r>
            <a:r>
              <a:rPr lang="de-DE" sz="2400" b="0" dirty="0" smtClean="0">
                <a:solidFill>
                  <a:schemeClr val="bg1"/>
                </a:solidFill>
                <a:latin typeface="Lucida Sans Typewriter" pitchFamily="49" charset="0"/>
              </a:rPr>
              <a:t> </a:t>
            </a:r>
            <a:r>
              <a:rPr lang="de-DE" sz="2400" b="0" dirty="0" smtClean="0">
                <a:solidFill>
                  <a:schemeClr val="bg1"/>
                </a:solidFill>
                <a:latin typeface="Lucida Sans Typewriter" pitchFamily="49" charset="0"/>
              </a:rPr>
              <a:t>WMIC </a:t>
            </a:r>
            <a:r>
              <a:rPr lang="de-DE" sz="2400" b="0" dirty="0" err="1" smtClean="0">
                <a:solidFill>
                  <a:schemeClr val="bg1"/>
                </a:solidFill>
                <a:latin typeface="Lucida Sans Typewriter" pitchFamily="49" charset="0"/>
              </a:rPr>
              <a:t>qfe</a:t>
            </a:r>
            <a:r>
              <a:rPr lang="de-DE" sz="2400" b="0" dirty="0" smtClean="0">
                <a:solidFill>
                  <a:schemeClr val="bg1"/>
                </a:solidFill>
                <a:latin typeface="Lucida Sans Typewriter" pitchFamily="49" charset="0"/>
              </a:rPr>
              <a:t> &gt; updates.txt</a:t>
            </a:r>
            <a:endParaRPr lang="de-DE" sz="2400" b="0" dirty="0" smtClean="0">
              <a:solidFill>
                <a:schemeClr val="bg1"/>
              </a:solidFill>
              <a:latin typeface="Lucida Sans Typewriter" pitchFamily="49" charset="0"/>
            </a:endParaRPr>
          </a:p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endParaRPr lang="de-DE" sz="2400" b="0" dirty="0" smtClean="0">
              <a:solidFill>
                <a:schemeClr val="bg1"/>
              </a:solidFill>
              <a:latin typeface="Lucida Sans Typewriter" pitchFamily="49" charset="0"/>
            </a:endParaRPr>
          </a:p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r>
              <a:rPr lang="de-DE" sz="2400" b="0" dirty="0" smtClean="0">
                <a:solidFill>
                  <a:schemeClr val="bg1"/>
                </a:solidFill>
                <a:latin typeface="Lucida Sans Typewriter" pitchFamily="49" charset="0"/>
              </a:rPr>
              <a:t>&gt; </a:t>
            </a:r>
            <a:r>
              <a:rPr lang="de-DE" sz="2400" dirty="0" err="1" smtClean="0">
                <a:solidFill>
                  <a:schemeClr val="bg1"/>
                </a:solidFill>
                <a:latin typeface="Lucida Sans Typewriter" pitchFamily="49" charset="0"/>
              </a:rPr>
              <a:t>Wusa</a:t>
            </a:r>
            <a:r>
              <a:rPr lang="de-DE" sz="2400" dirty="0" smtClean="0">
                <a:solidFill>
                  <a:schemeClr val="bg1"/>
                </a:solidFill>
                <a:latin typeface="Lucida Sans Typewriter" pitchFamily="49" charset="0"/>
              </a:rPr>
              <a:t> „Windows6.0-KB950050-x64.msu“</a:t>
            </a:r>
            <a:endParaRPr lang="de-DE" sz="2400" b="0" dirty="0" smtClean="0">
              <a:solidFill>
                <a:schemeClr val="bg1"/>
              </a:solidFill>
              <a:latin typeface="Lucida Sans Typewriter" pitchFamily="49" charset="0"/>
            </a:endParaRPr>
          </a:p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endParaRPr lang="de-DE" sz="2400" b="0" dirty="0" smtClean="0">
              <a:solidFill>
                <a:schemeClr val="bg1"/>
              </a:solidFill>
              <a:latin typeface="Lucida Sans Typewriter" pitchFamily="49" charset="0"/>
            </a:endParaRPr>
          </a:p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r>
              <a:rPr lang="de-DE" sz="2400" b="0" dirty="0" smtClean="0">
                <a:solidFill>
                  <a:schemeClr val="bg1"/>
                </a:solidFill>
                <a:latin typeface="Lucida Sans Typewriter" pitchFamily="49" charset="0"/>
              </a:rPr>
              <a:t>&gt; start /w </a:t>
            </a:r>
            <a:r>
              <a:rPr lang="de-DE" sz="2400" b="0" dirty="0" err="1" smtClean="0">
                <a:solidFill>
                  <a:schemeClr val="bg1"/>
                </a:solidFill>
                <a:latin typeface="Lucida Sans Typewriter" pitchFamily="49" charset="0"/>
              </a:rPr>
              <a:t>ocsetup</a:t>
            </a:r>
            <a:r>
              <a:rPr lang="de-DE" sz="2400" b="0" dirty="0" smtClean="0">
                <a:solidFill>
                  <a:schemeClr val="bg1"/>
                </a:solidFill>
                <a:latin typeface="Lucida Sans Typewriter" pitchFamily="49" charset="0"/>
              </a:rPr>
              <a:t> </a:t>
            </a:r>
            <a:r>
              <a:rPr lang="de-DE" sz="2400" b="0" dirty="0" smtClean="0">
                <a:solidFill>
                  <a:schemeClr val="bg1"/>
                </a:solidFill>
                <a:latin typeface="Lucida Sans Typewriter" pitchFamily="49" charset="0"/>
              </a:rPr>
              <a:t>Microsoft-Hyper-V</a:t>
            </a:r>
            <a:endParaRPr lang="de-DE" sz="2400" b="0" dirty="0">
              <a:solidFill>
                <a:schemeClr val="bg1"/>
              </a:solidFill>
              <a:latin typeface="Lucida Sans Typewriter" pitchFamily="49" charset="0"/>
            </a:endParaRP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609600" y="6132513"/>
            <a:ext cx="914400" cy="425450"/>
            <a:chOff x="384" y="3024"/>
            <a:chExt cx="720" cy="336"/>
          </a:xfrm>
        </p:grpSpPr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384" y="3024"/>
              <a:ext cx="720" cy="336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99CCFF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17961" dir="2700000" algn="ctr" rotWithShape="0">
                <a:srgbClr val="969696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de-DE" dirty="0"/>
            </a:p>
          </p:txBody>
        </p:sp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480" y="3096"/>
              <a:ext cx="240" cy="192"/>
              <a:chOff x="480" y="3096"/>
              <a:chExt cx="240" cy="192"/>
            </a:xfrm>
          </p:grpSpPr>
          <p:sp>
            <p:nvSpPr>
              <p:cNvPr id="9" name="Oval 9"/>
              <p:cNvSpPr>
                <a:spLocks noChangeArrowheads="1"/>
              </p:cNvSpPr>
              <p:nvPr/>
            </p:nvSpPr>
            <p:spPr bwMode="auto">
              <a:xfrm>
                <a:off x="480" y="3096"/>
                <a:ext cx="240" cy="192"/>
              </a:xfrm>
              <a:prstGeom prst="ellipse">
                <a:avLst/>
              </a:prstGeom>
              <a:gradFill rotWithShape="0">
                <a:gsLst>
                  <a:gs pos="0">
                    <a:srgbClr val="666699"/>
                  </a:gs>
                  <a:gs pos="100000">
                    <a:srgbClr val="99CCFF"/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e-DE" dirty="0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539" y="3123"/>
                <a:ext cx="139" cy="1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76"/>
                  </a:cxn>
                  <a:cxn ang="0">
                    <a:pos x="432" y="288"/>
                  </a:cxn>
                  <a:cxn ang="0">
                    <a:pos x="0" y="0"/>
                  </a:cxn>
                </a:cxnLst>
                <a:rect l="0" t="0" r="r" b="b"/>
                <a:pathLst>
                  <a:path w="432" h="576">
                    <a:moveTo>
                      <a:pt x="0" y="0"/>
                    </a:moveTo>
                    <a:cubicBezTo>
                      <a:pt x="0" y="0"/>
                      <a:pt x="91" y="226"/>
                      <a:pt x="0" y="576"/>
                    </a:cubicBezTo>
                    <a:cubicBezTo>
                      <a:pt x="216" y="432"/>
                      <a:pt x="432" y="288"/>
                      <a:pt x="432" y="28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CC66"/>
                  </a:gs>
                </a:gsLst>
                <a:lin ang="18900000" scaled="1"/>
              </a:gradFill>
              <a:ln w="9525" cap="flat" cmpd="sng">
                <a:solidFill>
                  <a:srgbClr val="666699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7961" dir="8100000" algn="ctr" rotWithShape="0">
                  <a:schemeClr val="tx1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de-DE" dirty="0"/>
              </a:p>
            </p:txBody>
          </p:sp>
        </p:grpSp>
      </p:grpSp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1096963" y="6223000"/>
            <a:ext cx="304800" cy="244475"/>
            <a:chOff x="768" y="3096"/>
            <a:chExt cx="240" cy="192"/>
          </a:xfrm>
        </p:grpSpPr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768" y="3096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99CCFF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 dirty="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841" y="3145"/>
              <a:ext cx="95" cy="96"/>
            </a:xfrm>
            <a:prstGeom prst="rect">
              <a:avLst/>
            </a:prstGeom>
            <a:gradFill rotWithShape="1">
              <a:gsLst>
                <a:gs pos="0">
                  <a:srgbClr val="FFFFCC"/>
                </a:gs>
                <a:gs pos="100000">
                  <a:srgbClr val="FFCC66"/>
                </a:gs>
              </a:gsLst>
              <a:lin ang="18900000" scaled="1"/>
            </a:gradFill>
            <a:ln w="9525" algn="ctr">
              <a:solidFill>
                <a:srgbClr val="666699"/>
              </a:solidFill>
              <a:miter lim="800000"/>
              <a:headEnd/>
              <a:tailEnd/>
            </a:ln>
            <a:effectLst>
              <a:outerShdw dist="17961" dir="81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de-DE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Häufige Kommandos bei Server-Core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Um eine statische IP-Adresse zu definieren</a:t>
            </a:r>
          </a:p>
          <a:p>
            <a:pPr lvl="1"/>
            <a:r>
              <a:rPr lang="de-DE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netsh interface ipv4 show interfaces</a:t>
            </a:r>
          </a:p>
          <a:p>
            <a:pPr lvl="1"/>
            <a:r>
              <a:rPr lang="de-DE" dirty="0" smtClean="0"/>
              <a:t>netsh interface ipv4 set address name="&lt;ID&gt;" source=static address=&lt;StaticIP&gt; mask=&lt;SubnetMask&gt; gateway=&lt;DefaultGateway&gt;</a:t>
            </a:r>
          </a:p>
          <a:p>
            <a:pPr lvl="1"/>
            <a:r>
              <a:rPr lang="de-DE" dirty="0" smtClean="0"/>
              <a:t>netsh interface ipv4 add dnsserver name="&lt;ID&gt;" address=&lt;DNSIP&gt; index=1</a:t>
            </a:r>
          </a:p>
          <a:p>
            <a:r>
              <a:rPr lang="de-DE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Um </a:t>
            </a:r>
            <a:r>
              <a:rPr lang="de-DE" b="1" dirty="0" smtClean="0"/>
              <a:t>das Administrator-Passwort unter Windows Server 2008 zu ändern</a:t>
            </a:r>
            <a:endParaRPr lang="de-DE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de-DE" dirty="0" smtClean="0"/>
              <a:t>net user administrator *</a:t>
            </a:r>
          </a:p>
          <a:p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Häufige Kommandos bei Server-Core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Um den Namen des Computers zu ändern</a:t>
            </a:r>
          </a:p>
          <a:p>
            <a:pPr lvl="1"/>
            <a:r>
              <a:rPr lang="de-DE" dirty="0" smtClean="0"/>
              <a:t>netdom renamecomputer &lt;ComputerName&gt; /NewName:&lt;NewComputerName&gt;</a:t>
            </a:r>
          </a:p>
          <a:p>
            <a:r>
              <a:rPr lang="de-DE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Um mit dem Server-Core einer Domäne beizutreten</a:t>
            </a:r>
          </a:p>
          <a:p>
            <a:pPr lvl="1"/>
            <a:r>
              <a:rPr lang="de-DE" dirty="0" smtClean="0"/>
              <a:t>netdom join &lt;ComputerName&gt; /domain:&lt;DomainName&gt; /userd:&lt;UserName&gt; /passwordd:*</a:t>
            </a:r>
          </a:p>
          <a:p>
            <a:r>
              <a:rPr lang="de-DE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Um den Server-Core aus der Domäne zu entfernen</a:t>
            </a:r>
          </a:p>
          <a:p>
            <a:pPr lvl="1"/>
            <a:r>
              <a:rPr lang="de-DE" dirty="0" smtClean="0"/>
              <a:t>netdom remove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Häufige Kommandos bei Server-Core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Neustart des Computers</a:t>
            </a:r>
          </a:p>
          <a:p>
            <a:pPr lvl="1"/>
            <a:r>
              <a:rPr lang="de-DE" dirty="0" smtClean="0"/>
              <a:t>shutdown /r /t 0</a:t>
            </a:r>
          </a:p>
          <a:p>
            <a:r>
              <a:rPr lang="de-DE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Aktivieren der Automatischen Updates</a:t>
            </a:r>
          </a:p>
          <a:p>
            <a:pPr lvl="1"/>
            <a:r>
              <a:rPr lang="de-DE" dirty="0" smtClean="0"/>
              <a:t>cscript C:\Windows\System32\Scregedit.wsf /au 4</a:t>
            </a:r>
          </a:p>
          <a:p>
            <a:r>
              <a:rPr lang="de-DE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Deaktivieren der Automatischen Updates</a:t>
            </a:r>
          </a:p>
          <a:p>
            <a:pPr lvl="1"/>
            <a:r>
              <a:rPr lang="de-DE" dirty="0" smtClean="0"/>
              <a:t>cscript C:\Windows\System32\Scregedit.wsf /au 1</a:t>
            </a:r>
          </a:p>
          <a:p>
            <a:r>
              <a:rPr lang="de-DE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Anzeigen der aktuellen Update-Einstellungen</a:t>
            </a:r>
            <a:r>
              <a:rPr lang="de-DE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</a:p>
          <a:p>
            <a:pPr lvl="1"/>
            <a:r>
              <a:rPr lang="de-DE" dirty="0" smtClean="0"/>
              <a:t>cscript C:\Windows\System32\Scregedit.wsf /au /v</a:t>
            </a:r>
          </a:p>
          <a:p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662316"/>
          </a:xfrm>
        </p:spPr>
        <p:txBody>
          <a:bodyPr>
            <a:normAutofit fontScale="77500" lnSpcReduction="20000"/>
          </a:bodyPr>
          <a:lstStyle/>
          <a:p>
            <a:r>
              <a:rPr lang="de-DE" dirty="0" smtClean="0"/>
              <a:t>Es handelt sich um eine eingeschränkte Version des Windows Server 2008, der keine grafische Benutzeroberfläche besitzt und nicht alle Rollen und Funktionen von Windows Server 2008 bietet</a:t>
            </a:r>
          </a:p>
          <a:p>
            <a:r>
              <a:rPr lang="de-DE" dirty="0" smtClean="0"/>
              <a:t>Die Benutzeroberfläche eines Server-Core ist eine einfache Kommandozeile</a:t>
            </a:r>
          </a:p>
          <a:p>
            <a:r>
              <a:rPr lang="de-DE" dirty="0" smtClean="0"/>
              <a:t>Das .Net Framework ist nicht verfügbar. Ebenso kein </a:t>
            </a:r>
            <a:r>
              <a:rPr lang="de-DE" dirty="0" err="1" smtClean="0"/>
              <a:t>ASP.Net</a:t>
            </a:r>
            <a:r>
              <a:rPr lang="de-DE" dirty="0" smtClean="0"/>
              <a:t>. Deshalb kann die Windows Power Shell nicht verwendet werden, um einen Server-Core zu verwalten</a:t>
            </a:r>
          </a:p>
          <a:p>
            <a:r>
              <a:rPr lang="de-DE" dirty="0" smtClean="0"/>
              <a:t>Server-Core ist keine besondere Version von Windows Server, sondern vielmehr eine Installationsoption während des Setups. Nachdem der Produkt-Key eingegeben worden ist, kann ausgewählt werden, ob eine „Vollständige Installation“ oder eine „Server-Core-Installation“ der gekauften Version durchgeführt werden </a:t>
            </a:r>
            <a:r>
              <a:rPr lang="de-DE" dirty="0" smtClean="0"/>
              <a:t>soll</a:t>
            </a:r>
            <a:endParaRPr lang="de-DE" dirty="0" smtClean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Failover-Cluster</a:t>
            </a:r>
            <a:endParaRPr 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Installationsoption</a:t>
            </a:r>
            <a:endParaRPr lang="de-D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Core-Server</a:t>
            </a:r>
            <a:endParaRPr lang="de-DE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643049"/>
            <a:ext cx="5857916" cy="5045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600" dirty="0" smtClean="0"/>
              <a:t>Server-Core unterstützt nur einen Teil der Rollen, die bei einer </a:t>
            </a:r>
            <a:r>
              <a:rPr lang="de-DE" sz="1600" b="1" dirty="0" smtClean="0"/>
              <a:t>vollständigen Installation vorhanden </a:t>
            </a:r>
            <a:r>
              <a:rPr lang="de-DE" sz="1600" dirty="0" smtClean="0"/>
              <a:t>sind. Das Haupteinsatzgebiet eines Server-Core ist im Bereich der Infrastruktur. Die unterstützten Rollen sind:</a:t>
            </a:r>
          </a:p>
          <a:p>
            <a:pPr lvl="1"/>
            <a:r>
              <a:rPr lang="de-DE" sz="1600" b="1" dirty="0" err="1" smtClean="0"/>
              <a:t>Active</a:t>
            </a:r>
            <a:r>
              <a:rPr lang="de-DE" sz="1600" b="1" dirty="0" smtClean="0"/>
              <a:t> Directory Domänendienste</a:t>
            </a:r>
          </a:p>
          <a:p>
            <a:pPr lvl="1"/>
            <a:r>
              <a:rPr lang="de-DE" sz="1600" b="1" dirty="0" err="1" smtClean="0"/>
              <a:t>Active</a:t>
            </a:r>
            <a:r>
              <a:rPr lang="de-DE" sz="1600" b="1" dirty="0" smtClean="0"/>
              <a:t> Directory Lightweight Directory Services (früher als ADAM bekannt)</a:t>
            </a:r>
          </a:p>
          <a:p>
            <a:pPr lvl="1"/>
            <a:r>
              <a:rPr lang="de-DE" sz="1600" b="1" dirty="0" smtClean="0"/>
              <a:t>DHCP Server</a:t>
            </a:r>
          </a:p>
          <a:p>
            <a:pPr lvl="1"/>
            <a:r>
              <a:rPr lang="de-DE" sz="1600" b="1" dirty="0" smtClean="0"/>
              <a:t>DNS Server</a:t>
            </a:r>
          </a:p>
          <a:p>
            <a:pPr lvl="1"/>
            <a:r>
              <a:rPr lang="de-DE" sz="1600" b="1" dirty="0" smtClean="0"/>
              <a:t>Dateidienste</a:t>
            </a:r>
          </a:p>
          <a:p>
            <a:pPr lvl="1"/>
            <a:r>
              <a:rPr lang="de-DE" sz="1600" b="1" dirty="0" smtClean="0"/>
              <a:t>IIS</a:t>
            </a:r>
          </a:p>
          <a:p>
            <a:pPr lvl="1"/>
            <a:r>
              <a:rPr lang="de-DE" sz="1600" b="1" dirty="0" smtClean="0"/>
              <a:t>Druckdienste</a:t>
            </a:r>
          </a:p>
          <a:p>
            <a:r>
              <a:rPr lang="de-DE" sz="1600" dirty="0" smtClean="0"/>
              <a:t>Die meisten Rollen werden über den Befehl </a:t>
            </a:r>
            <a:r>
              <a:rPr lang="de-DE" sz="1600" b="1" dirty="0" smtClean="0"/>
              <a:t>OCSetup.exe</a:t>
            </a:r>
            <a:r>
              <a:rPr lang="de-DE" sz="1600" dirty="0" smtClean="0"/>
              <a:t> installiert, welcher den Paket-Manager verwendet (pkgmgr.exe)</a:t>
            </a:r>
          </a:p>
          <a:p>
            <a:r>
              <a:rPr lang="de-DE" sz="1600" dirty="0" smtClean="0"/>
              <a:t>Eine Liste der verfügbaren Rollen können über das Tool </a:t>
            </a:r>
            <a:r>
              <a:rPr lang="de-DE" sz="1600" b="1" dirty="0" smtClean="0"/>
              <a:t>OCList.exe </a:t>
            </a:r>
            <a:r>
              <a:rPr lang="de-DE" sz="1600" dirty="0" smtClean="0"/>
              <a:t>abgerufen werden, das nur auf einem Server-Core verfügbar </a:t>
            </a:r>
            <a:r>
              <a:rPr lang="de-DE" sz="1600" dirty="0" smtClean="0"/>
              <a:t>ist</a:t>
            </a:r>
            <a:endParaRPr lang="de-DE" sz="1600" b="1" dirty="0" smtClean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Unterstützte Rollen</a:t>
            </a:r>
            <a:endParaRPr lang="de-D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Um die Angriffsfläche zu reduzieren</a:t>
            </a:r>
            <a:r>
              <a:rPr lang="de-DE" sz="2000" dirty="0" smtClean="0"/>
              <a:t>, wurden viele Dienste in der Server-Core Version entfernt</a:t>
            </a:r>
            <a:r>
              <a:rPr lang="de-DE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</a:p>
          <a:p>
            <a:pPr lvl="1"/>
            <a:r>
              <a:rPr lang="de-DE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Windows Explorer und Internet Explorer sind nicht verfügbar. </a:t>
            </a:r>
          </a:p>
          <a:p>
            <a:pPr lvl="1"/>
            <a:r>
              <a:rPr lang="de-DE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Server-Core ist seit vielen Jahren das erste Windows-Betriebssystem ohne Browser. </a:t>
            </a:r>
          </a:p>
          <a:p>
            <a:pPr lvl="1"/>
            <a:r>
              <a:rPr lang="de-DE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Server-Core kommt ohne Windows Media Player oder </a:t>
            </a:r>
            <a:r>
              <a:rPr lang="de-DE" sz="1800" dirty="0" smtClean="0">
                <a:ea typeface="+mn-ea"/>
                <a:cs typeface="+mn-cs"/>
              </a:rPr>
              <a:t>irgend ein anderes rein Anwender-orientiertes Tool</a:t>
            </a:r>
            <a:endParaRPr lang="de-DE" sz="1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de-DE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Server-Core verwendet weniger Dienste und benötigt weniger Festplattenplatz als eine Vollständige Installation. Ein vollständige Version benötigt 5.3 GB, Server-Core nur etwas mehr als 1 GB. </a:t>
            </a:r>
          </a:p>
          <a:p>
            <a:pPr lvl="1"/>
            <a:r>
              <a:rPr lang="de-DE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Server-Core hat nur </a:t>
            </a:r>
            <a:r>
              <a:rPr lang="de-DE" sz="1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38 Dienste für den automatischen Start konfiguriert</a:t>
            </a:r>
            <a:r>
              <a:rPr lang="de-DE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weitere 30 auf Manuell und ein Dienst (Browser) deaktiviert</a:t>
            </a:r>
            <a:endParaRPr lang="de-DE" sz="1800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Was gibt es nicht beim Core</a:t>
            </a:r>
            <a:endParaRPr lang="de-DE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Hinzufügen von Serverrollen</a:t>
            </a:r>
            <a:endParaRPr lang="de-DE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413" y="1611313"/>
            <a:ext cx="7286625" cy="3367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125538" y="2373313"/>
            <a:ext cx="65817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r>
              <a:rPr lang="de-DE" sz="2400" dirty="0" smtClean="0">
                <a:solidFill>
                  <a:schemeClr val="bg1"/>
                </a:solidFill>
                <a:latin typeface="Lucida Sans Typewriter" pitchFamily="49" charset="0"/>
              </a:rPr>
              <a:t>&gt;</a:t>
            </a:r>
            <a:r>
              <a:rPr lang="de-DE" sz="2400" b="0" dirty="0" smtClean="0">
                <a:solidFill>
                  <a:schemeClr val="bg1"/>
                </a:solidFill>
                <a:latin typeface="Lucida Sans Typewriter" pitchFamily="49" charset="0"/>
              </a:rPr>
              <a:t> start /w ocsetup &lt;Komponente&gt;</a:t>
            </a:r>
          </a:p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endParaRPr lang="de-DE" sz="2400" b="0" dirty="0" smtClean="0">
              <a:solidFill>
                <a:schemeClr val="bg1"/>
              </a:solidFill>
              <a:latin typeface="Lucida Sans Typewriter" pitchFamily="49" charset="0"/>
            </a:endParaRPr>
          </a:p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r>
              <a:rPr lang="de-DE" sz="2400" b="0" dirty="0" smtClean="0">
                <a:solidFill>
                  <a:schemeClr val="bg1"/>
                </a:solidFill>
                <a:latin typeface="Lucida Sans Typewriter" pitchFamily="49" charset="0"/>
              </a:rPr>
              <a:t>&gt; Dcpromo /unattend:Unattendfile</a:t>
            </a:r>
          </a:p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endParaRPr lang="de-DE" sz="2400" b="0" dirty="0" smtClean="0">
              <a:solidFill>
                <a:schemeClr val="bg1"/>
              </a:solidFill>
              <a:latin typeface="Lucida Sans Typewriter" pitchFamily="49" charset="0"/>
            </a:endParaRPr>
          </a:p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r>
              <a:rPr lang="de-DE" sz="2400" b="0" dirty="0" smtClean="0">
                <a:solidFill>
                  <a:schemeClr val="bg1"/>
                </a:solidFill>
                <a:latin typeface="Lucida Sans Typewriter" pitchFamily="49" charset="0"/>
              </a:rPr>
              <a:t>&gt; start /w ocsetup </a:t>
            </a:r>
            <a:r>
              <a:rPr lang="de-DE" sz="2400" dirty="0" smtClean="0">
                <a:solidFill>
                  <a:schemeClr val="bg1"/>
                </a:solidFill>
                <a:latin typeface="Lucida Sans Typewriter" pitchFamily="49" charset="0"/>
              </a:rPr>
              <a:t>&lt;Feature&gt;</a:t>
            </a:r>
            <a:endParaRPr lang="de-DE" sz="2400" b="0" dirty="0">
              <a:solidFill>
                <a:schemeClr val="bg1"/>
              </a:solidFill>
              <a:latin typeface="Lucida Sans Typewriter" pitchFamily="49" charset="0"/>
            </a:endParaRP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609600" y="6132513"/>
            <a:ext cx="914400" cy="425450"/>
            <a:chOff x="384" y="3024"/>
            <a:chExt cx="720" cy="336"/>
          </a:xfrm>
        </p:grpSpPr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384" y="3024"/>
              <a:ext cx="720" cy="336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99CCFF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17961" dir="2700000" algn="ctr" rotWithShape="0">
                <a:srgbClr val="969696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de-DE" dirty="0"/>
            </a:p>
          </p:txBody>
        </p:sp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480" y="3096"/>
              <a:ext cx="240" cy="192"/>
              <a:chOff x="480" y="3096"/>
              <a:chExt cx="240" cy="192"/>
            </a:xfrm>
          </p:grpSpPr>
          <p:sp>
            <p:nvSpPr>
              <p:cNvPr id="9" name="Oval 9"/>
              <p:cNvSpPr>
                <a:spLocks noChangeArrowheads="1"/>
              </p:cNvSpPr>
              <p:nvPr/>
            </p:nvSpPr>
            <p:spPr bwMode="auto">
              <a:xfrm>
                <a:off x="480" y="3096"/>
                <a:ext cx="240" cy="192"/>
              </a:xfrm>
              <a:prstGeom prst="ellipse">
                <a:avLst/>
              </a:prstGeom>
              <a:gradFill rotWithShape="0">
                <a:gsLst>
                  <a:gs pos="0">
                    <a:srgbClr val="666699"/>
                  </a:gs>
                  <a:gs pos="100000">
                    <a:srgbClr val="99CCFF"/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e-DE" dirty="0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539" y="3123"/>
                <a:ext cx="139" cy="1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76"/>
                  </a:cxn>
                  <a:cxn ang="0">
                    <a:pos x="432" y="288"/>
                  </a:cxn>
                  <a:cxn ang="0">
                    <a:pos x="0" y="0"/>
                  </a:cxn>
                </a:cxnLst>
                <a:rect l="0" t="0" r="r" b="b"/>
                <a:pathLst>
                  <a:path w="432" h="576">
                    <a:moveTo>
                      <a:pt x="0" y="0"/>
                    </a:moveTo>
                    <a:cubicBezTo>
                      <a:pt x="0" y="0"/>
                      <a:pt x="91" y="226"/>
                      <a:pt x="0" y="576"/>
                    </a:cubicBezTo>
                    <a:cubicBezTo>
                      <a:pt x="216" y="432"/>
                      <a:pt x="432" y="288"/>
                      <a:pt x="432" y="28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CC66"/>
                  </a:gs>
                </a:gsLst>
                <a:lin ang="18900000" scaled="1"/>
              </a:gradFill>
              <a:ln w="9525" cap="flat" cmpd="sng">
                <a:solidFill>
                  <a:srgbClr val="666699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7961" dir="8100000" algn="ctr" rotWithShape="0">
                  <a:schemeClr val="tx1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de-DE" dirty="0"/>
              </a:p>
            </p:txBody>
          </p:sp>
        </p:grpSp>
      </p:grpSp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1096963" y="6223000"/>
            <a:ext cx="304800" cy="244475"/>
            <a:chOff x="768" y="3096"/>
            <a:chExt cx="240" cy="192"/>
          </a:xfrm>
        </p:grpSpPr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768" y="3096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99CCFF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 dirty="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841" y="3145"/>
              <a:ext cx="95" cy="96"/>
            </a:xfrm>
            <a:prstGeom prst="rect">
              <a:avLst/>
            </a:prstGeom>
            <a:gradFill rotWithShape="1">
              <a:gsLst>
                <a:gs pos="0">
                  <a:srgbClr val="FFFFCC"/>
                </a:gs>
                <a:gs pos="100000">
                  <a:srgbClr val="FFCC66"/>
                </a:gs>
              </a:gsLst>
              <a:lin ang="18900000" scaled="1"/>
            </a:gradFill>
            <a:ln w="9525" algn="ctr">
              <a:solidFill>
                <a:srgbClr val="666699"/>
              </a:solidFill>
              <a:miter lim="800000"/>
              <a:headEnd/>
              <a:tailEnd/>
            </a:ln>
            <a:effectLst>
              <a:outerShdw dist="17961" dir="81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de-DE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7413" y="1611313"/>
            <a:ext cx="7286625" cy="3367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Verwenden von DHCP auf einem Server-Core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25538" y="2373313"/>
            <a:ext cx="6581775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r>
              <a:rPr lang="de-DE" sz="2400" b="0" dirty="0" smtClean="0">
                <a:solidFill>
                  <a:schemeClr val="bg1"/>
                </a:solidFill>
                <a:latin typeface="Lucida Sans Typewriter" pitchFamily="49" charset="0"/>
              </a:rPr>
              <a:t>&gt; start /w ocsetup DHCPServerCore</a:t>
            </a:r>
          </a:p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endParaRPr lang="de-DE" sz="2400" b="0" dirty="0" smtClean="0">
              <a:solidFill>
                <a:schemeClr val="bg1"/>
              </a:solidFill>
              <a:latin typeface="Lucida Sans Typewriter" pitchFamily="49" charset="0"/>
            </a:endParaRPr>
          </a:p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r>
              <a:rPr lang="de-DE" sz="2400" b="0" dirty="0" smtClean="0">
                <a:solidFill>
                  <a:schemeClr val="bg1"/>
                </a:solidFill>
                <a:latin typeface="Lucida Sans Typewriter" pitchFamily="49" charset="0"/>
              </a:rPr>
              <a:t>&gt; Netsh dhcp add server dhcpsrv1.ichkanngarnix.de 10.1.1.1</a:t>
            </a:r>
            <a:endParaRPr lang="de-DE" sz="2400" b="0" dirty="0">
              <a:solidFill>
                <a:schemeClr val="bg1"/>
              </a:solidFill>
              <a:latin typeface="Lucida Sans Typewriter" pitchFamily="49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09600" y="6132513"/>
            <a:ext cx="914400" cy="425450"/>
            <a:chOff x="384" y="3024"/>
            <a:chExt cx="720" cy="336"/>
          </a:xfrm>
        </p:grpSpPr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384" y="3024"/>
              <a:ext cx="720" cy="336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99CCFF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17961" dir="2700000" algn="ctr" rotWithShape="0">
                <a:srgbClr val="969696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de-DE" dirty="0"/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480" y="3096"/>
              <a:ext cx="240" cy="192"/>
              <a:chOff x="480" y="3096"/>
              <a:chExt cx="240" cy="192"/>
            </a:xfrm>
          </p:grpSpPr>
          <p:sp>
            <p:nvSpPr>
              <p:cNvPr id="14347" name="Oval 9"/>
              <p:cNvSpPr>
                <a:spLocks noChangeArrowheads="1"/>
              </p:cNvSpPr>
              <p:nvPr/>
            </p:nvSpPr>
            <p:spPr bwMode="auto">
              <a:xfrm>
                <a:off x="480" y="3096"/>
                <a:ext cx="240" cy="192"/>
              </a:xfrm>
              <a:prstGeom prst="ellipse">
                <a:avLst/>
              </a:prstGeom>
              <a:gradFill rotWithShape="0">
                <a:gsLst>
                  <a:gs pos="0">
                    <a:srgbClr val="666699"/>
                  </a:gs>
                  <a:gs pos="100000">
                    <a:srgbClr val="99CCFF"/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e-DE" dirty="0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539" y="3123"/>
                <a:ext cx="139" cy="1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76"/>
                  </a:cxn>
                  <a:cxn ang="0">
                    <a:pos x="432" y="288"/>
                  </a:cxn>
                  <a:cxn ang="0">
                    <a:pos x="0" y="0"/>
                  </a:cxn>
                </a:cxnLst>
                <a:rect l="0" t="0" r="r" b="b"/>
                <a:pathLst>
                  <a:path w="432" h="576">
                    <a:moveTo>
                      <a:pt x="0" y="0"/>
                    </a:moveTo>
                    <a:cubicBezTo>
                      <a:pt x="0" y="0"/>
                      <a:pt x="91" y="226"/>
                      <a:pt x="0" y="576"/>
                    </a:cubicBezTo>
                    <a:cubicBezTo>
                      <a:pt x="216" y="432"/>
                      <a:pt x="432" y="288"/>
                      <a:pt x="432" y="28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CC66"/>
                  </a:gs>
                </a:gsLst>
                <a:lin ang="18900000" scaled="1"/>
              </a:gradFill>
              <a:ln w="9525" cap="flat" cmpd="sng">
                <a:solidFill>
                  <a:srgbClr val="666699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7961" dir="8100000" algn="ctr" rotWithShape="0">
                  <a:schemeClr val="tx1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de-DE" dirty="0"/>
              </a:p>
            </p:txBody>
          </p:sp>
        </p:grp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096963" y="6223000"/>
            <a:ext cx="304800" cy="244475"/>
            <a:chOff x="768" y="3096"/>
            <a:chExt cx="240" cy="192"/>
          </a:xfrm>
        </p:grpSpPr>
        <p:sp>
          <p:nvSpPr>
            <p:cNvPr id="14343" name="Oval 12"/>
            <p:cNvSpPr>
              <a:spLocks noChangeArrowheads="1"/>
            </p:cNvSpPr>
            <p:nvPr/>
          </p:nvSpPr>
          <p:spPr bwMode="auto">
            <a:xfrm>
              <a:off x="768" y="3096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99CCFF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 dirty="0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841" y="3145"/>
              <a:ext cx="95" cy="96"/>
            </a:xfrm>
            <a:prstGeom prst="rect">
              <a:avLst/>
            </a:prstGeom>
            <a:gradFill rotWithShape="1">
              <a:gsLst>
                <a:gs pos="0">
                  <a:srgbClr val="FFFFCC"/>
                </a:gs>
                <a:gs pos="100000">
                  <a:srgbClr val="FFCC66"/>
                </a:gs>
              </a:gsLst>
              <a:lin ang="18900000" scaled="1"/>
            </a:gradFill>
            <a:ln w="9525" algn="ctr">
              <a:solidFill>
                <a:srgbClr val="666699"/>
              </a:solidFill>
              <a:miter lim="800000"/>
              <a:headEnd/>
              <a:tailEnd/>
            </a:ln>
            <a:effectLst>
              <a:outerShdw dist="17961" dir="81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de-DE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600200"/>
            <a:ext cx="7726365" cy="4332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DNS auf einem Server-Core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25538" y="2373313"/>
            <a:ext cx="6951662" cy="2751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r>
              <a:rPr lang="de-DE" sz="2400" b="0" dirty="0" smtClean="0">
                <a:solidFill>
                  <a:schemeClr val="bg1"/>
                </a:solidFill>
                <a:latin typeface="Lucida Sans Typewriter" pitchFamily="49" charset="0"/>
              </a:rPr>
              <a:t>&gt; start /w ocsetup DNS-Server-Core-Role</a:t>
            </a:r>
          </a:p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endParaRPr lang="de-DE" sz="2400" b="0" dirty="0" smtClean="0">
              <a:solidFill>
                <a:schemeClr val="bg1"/>
              </a:solidFill>
              <a:latin typeface="Lucida Sans Typewriter" pitchFamily="49" charset="0"/>
            </a:endParaRPr>
          </a:p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r>
              <a:rPr lang="de-DE" sz="2400" b="0" dirty="0" smtClean="0">
                <a:solidFill>
                  <a:schemeClr val="bg1"/>
                </a:solidFill>
                <a:latin typeface="Lucida Sans Typewriter" pitchFamily="49" charset="0"/>
              </a:rPr>
              <a:t>&gt; Dnscmd /zoneadd training.ichkanngarnix.de</a:t>
            </a:r>
          </a:p>
          <a:p>
            <a:pPr algn="l" defTabSz="457200">
              <a:lnSpc>
                <a:spcPct val="90000"/>
              </a:lnSpc>
              <a:tabLst>
                <a:tab pos="457200" algn="l"/>
              </a:tabLst>
            </a:pPr>
            <a:r>
              <a:rPr lang="de-DE" sz="2400" b="0" dirty="0" smtClean="0">
                <a:solidFill>
                  <a:schemeClr val="bg1"/>
                </a:solidFill>
                <a:latin typeface="Lucida Sans Typewriter" pitchFamily="49" charset="0"/>
              </a:rPr>
              <a:t>/dsprimarydnscmd ichkanngarnix.de /zoneadd support.ichkanngarnix.de /secondary 10.0.0.2</a:t>
            </a:r>
            <a:endParaRPr lang="de-DE" sz="2400" b="0" dirty="0">
              <a:solidFill>
                <a:schemeClr val="bg1"/>
              </a:solidFill>
              <a:latin typeface="Lucida Sans Typewriter" pitchFamily="49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09600" y="6132513"/>
            <a:ext cx="914400" cy="425450"/>
            <a:chOff x="384" y="3024"/>
            <a:chExt cx="720" cy="336"/>
          </a:xfrm>
        </p:grpSpPr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384" y="3024"/>
              <a:ext cx="720" cy="336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99CCFF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17961" dir="2700000" algn="ctr" rotWithShape="0">
                <a:srgbClr val="969696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de-DE" dirty="0"/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480" y="3096"/>
              <a:ext cx="240" cy="192"/>
              <a:chOff x="480" y="3096"/>
              <a:chExt cx="240" cy="192"/>
            </a:xfrm>
          </p:grpSpPr>
          <p:sp>
            <p:nvSpPr>
              <p:cNvPr id="15371" name="Oval 9"/>
              <p:cNvSpPr>
                <a:spLocks noChangeArrowheads="1"/>
              </p:cNvSpPr>
              <p:nvPr/>
            </p:nvSpPr>
            <p:spPr bwMode="auto">
              <a:xfrm>
                <a:off x="480" y="3096"/>
                <a:ext cx="240" cy="192"/>
              </a:xfrm>
              <a:prstGeom prst="ellipse">
                <a:avLst/>
              </a:prstGeom>
              <a:gradFill rotWithShape="0">
                <a:gsLst>
                  <a:gs pos="0">
                    <a:srgbClr val="666699"/>
                  </a:gs>
                  <a:gs pos="100000">
                    <a:srgbClr val="99CCFF"/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e-DE" dirty="0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539" y="3123"/>
                <a:ext cx="139" cy="1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76"/>
                  </a:cxn>
                  <a:cxn ang="0">
                    <a:pos x="432" y="288"/>
                  </a:cxn>
                  <a:cxn ang="0">
                    <a:pos x="0" y="0"/>
                  </a:cxn>
                </a:cxnLst>
                <a:rect l="0" t="0" r="r" b="b"/>
                <a:pathLst>
                  <a:path w="432" h="576">
                    <a:moveTo>
                      <a:pt x="0" y="0"/>
                    </a:moveTo>
                    <a:cubicBezTo>
                      <a:pt x="0" y="0"/>
                      <a:pt x="91" y="226"/>
                      <a:pt x="0" y="576"/>
                    </a:cubicBezTo>
                    <a:cubicBezTo>
                      <a:pt x="216" y="432"/>
                      <a:pt x="432" y="288"/>
                      <a:pt x="432" y="28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/>
                  </a:gs>
                  <a:gs pos="100000">
                    <a:srgbClr val="FFCC66"/>
                  </a:gs>
                </a:gsLst>
                <a:lin ang="18900000" scaled="1"/>
              </a:gradFill>
              <a:ln w="9525" cap="flat" cmpd="sng">
                <a:solidFill>
                  <a:srgbClr val="666699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7961" dir="8100000" algn="ctr" rotWithShape="0">
                  <a:schemeClr val="tx1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de-DE" dirty="0"/>
              </a:p>
            </p:txBody>
          </p:sp>
        </p:grp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096963" y="6223000"/>
            <a:ext cx="304800" cy="244475"/>
            <a:chOff x="768" y="3096"/>
            <a:chExt cx="240" cy="192"/>
          </a:xfrm>
        </p:grpSpPr>
        <p:sp>
          <p:nvSpPr>
            <p:cNvPr id="15367" name="Oval 12"/>
            <p:cNvSpPr>
              <a:spLocks noChangeArrowheads="1"/>
            </p:cNvSpPr>
            <p:nvPr/>
          </p:nvSpPr>
          <p:spPr bwMode="auto">
            <a:xfrm>
              <a:off x="768" y="3096"/>
              <a:ext cx="240" cy="192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99CCFF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 dirty="0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841" y="3145"/>
              <a:ext cx="95" cy="96"/>
            </a:xfrm>
            <a:prstGeom prst="rect">
              <a:avLst/>
            </a:prstGeom>
            <a:gradFill rotWithShape="1">
              <a:gsLst>
                <a:gs pos="0">
                  <a:srgbClr val="FFFFCC"/>
                </a:gs>
                <a:gs pos="100000">
                  <a:srgbClr val="FFCC66"/>
                </a:gs>
              </a:gsLst>
              <a:lin ang="18900000" scaled="1"/>
            </a:gradFill>
            <a:ln w="9525" algn="ctr">
              <a:solidFill>
                <a:srgbClr val="666699"/>
              </a:solidFill>
              <a:miter lim="800000"/>
              <a:headEnd/>
              <a:tailEnd/>
            </a:ln>
            <a:effectLst>
              <a:outerShdw dist="17961" dir="81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de-DE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imos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556</Words>
  <Application>Microsoft Office PowerPoint</Application>
  <PresentationFormat>Bildschirmpräsentation (4:3)</PresentationFormat>
  <Paragraphs>74</Paragraphs>
  <Slides>13</Slides>
  <Notes>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4" baseType="lpstr">
      <vt:lpstr>Deimos</vt:lpstr>
      <vt:lpstr>Windows Server-Core</vt:lpstr>
      <vt:lpstr>Failover-Cluster</vt:lpstr>
      <vt:lpstr>Installationsoption</vt:lpstr>
      <vt:lpstr>Core-Server</vt:lpstr>
      <vt:lpstr>Unterstützte Rollen</vt:lpstr>
      <vt:lpstr>Was gibt es nicht beim Core</vt:lpstr>
      <vt:lpstr>Hinzufügen von Serverrollen</vt:lpstr>
      <vt:lpstr>Verwenden von DHCP auf einem Server-Core</vt:lpstr>
      <vt:lpstr>DNS auf einem Server-Core</vt:lpstr>
      <vt:lpstr>Hinzufügen von Server</vt:lpstr>
      <vt:lpstr>Häufige Kommandos bei Server-Core</vt:lpstr>
      <vt:lpstr>Häufige Kommandos bei Server-Core</vt:lpstr>
      <vt:lpstr>Häufige Kommandos bei Server-Core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58</cp:revision>
  <dcterms:created xsi:type="dcterms:W3CDTF">2009-08-27T11:01:26Z</dcterms:created>
  <dcterms:modified xsi:type="dcterms:W3CDTF">2009-09-01T19:10:29Z</dcterms:modified>
</cp:coreProperties>
</file>